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4" r:id="rId3"/>
    <p:sldId id="268" r:id="rId4"/>
    <p:sldId id="272" r:id="rId5"/>
    <p:sldId id="275" r:id="rId6"/>
    <p:sldId id="288" r:id="rId7"/>
    <p:sldId id="276" r:id="rId8"/>
    <p:sldId id="289" r:id="rId9"/>
    <p:sldId id="277" r:id="rId10"/>
    <p:sldId id="280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49" d="100"/>
          <a:sy n="49" d="100"/>
        </p:scale>
        <p:origin x="1306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mikushina@chem.asu.ru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mikushina@chem.asu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ED83E-8EFF-40A6-AC7F-B5B4FD041E4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63A82-9C5E-4845-8ECA-C1398A4B16D6}">
      <dgm:prSet phldrT="[Текст]"/>
      <dgm:spPr/>
      <dgm:t>
        <a:bodyPr/>
        <a:lstStyle/>
        <a:p>
          <a:r>
            <a:rPr lang="ru-RU" dirty="0">
              <a:latin typeface="+mn-lt"/>
            </a:rPr>
            <a:t>Иностранный язык делового и профессионального общения</a:t>
          </a:r>
        </a:p>
      </dgm:t>
    </dgm:pt>
    <dgm:pt modelId="{4F1D7286-6C8E-4E98-8C01-392E1A882D37}" type="parTrans" cxnId="{A60BD556-67D9-43E1-A983-BA726E2405F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9176A1-5CB2-4C13-AE66-F0D5B2C9CDFB}" type="sibTrans" cxnId="{A60BD556-67D9-43E1-A983-BA726E2405F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97C11F-3B01-42B2-AB45-FF7A8CFB72E2}">
      <dgm:prSet phldrT="[Текст]"/>
      <dgm:spPr/>
      <dgm:t>
        <a:bodyPr/>
        <a:lstStyle/>
        <a:p>
          <a:r>
            <a:rPr lang="ru-RU" dirty="0">
              <a:latin typeface="+mn-lt"/>
            </a:rPr>
            <a:t>Методология и технологии научно-исследовательской деятельности</a:t>
          </a:r>
        </a:p>
      </dgm:t>
    </dgm:pt>
    <dgm:pt modelId="{ADBBD774-20C1-4BBB-ACEE-E4AE3ACF82CC}" type="parTrans" cxnId="{69621C73-466F-4493-84FF-7365FBE5A68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A7F71D7-7697-4CBD-9BBF-C556C8F0DC27}" type="sibTrans" cxnId="{69621C73-466F-4493-84FF-7365FBE5A68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A17030C-F6DE-4294-B3C9-F491C05D7274}">
      <dgm:prSet phldrT="[Текст]"/>
      <dgm:spPr/>
      <dgm:t>
        <a:bodyPr/>
        <a:lstStyle/>
        <a:p>
          <a:r>
            <a:rPr lang="ru-RU" dirty="0">
              <a:latin typeface="+mn-lt"/>
            </a:rPr>
            <a:t>Компьютерные технологии в науке</a:t>
          </a:r>
        </a:p>
      </dgm:t>
    </dgm:pt>
    <dgm:pt modelId="{7F848FE7-A0FA-497D-AA8E-821FFA3171CF}" type="parTrans" cxnId="{0517EE00-B15C-4A0D-B6EA-CFEF5DFB1D0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0360C11-1211-4EF3-B5D9-078133F9779D}" type="sibTrans" cxnId="{0517EE00-B15C-4A0D-B6EA-CFEF5DFB1D0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17C4864-1321-477B-847A-FA8DA6D2A66B}">
      <dgm:prSet phldrT="[Текст]"/>
      <dgm:spPr/>
      <dgm:t>
        <a:bodyPr/>
        <a:lstStyle/>
        <a:p>
          <a:r>
            <a:rPr lang="ru-RU" dirty="0">
              <a:latin typeface="+mn-lt"/>
            </a:rPr>
            <a:t>Теория и практика научно-прикладных исследований в современной химии и химической технологии</a:t>
          </a:r>
        </a:p>
      </dgm:t>
    </dgm:pt>
    <dgm:pt modelId="{F49CEB4A-80B3-4749-A1F7-A0760C7107E2}" type="parTrans" cxnId="{25AB89BC-9EB2-4A57-A4B3-B5A4E998294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0CBCD08-458D-4A99-9BB5-2FE5E0A625A1}" type="sibTrans" cxnId="{25AB89BC-9EB2-4A57-A4B3-B5A4E998294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5F2052E-71BE-4221-B92C-40186D7EDA28}">
      <dgm:prSet phldrT="[Текст]"/>
      <dgm:spPr/>
      <dgm:t>
        <a:bodyPr/>
        <a:lstStyle/>
        <a:p>
          <a:r>
            <a:rPr lang="ru-RU" dirty="0">
              <a:latin typeface="+mn-lt"/>
            </a:rPr>
            <a:t>Профессиональные риски в управлении научно-исследовательской деятельности</a:t>
          </a:r>
        </a:p>
      </dgm:t>
    </dgm:pt>
    <dgm:pt modelId="{FA50274C-03BC-4CD2-B0BE-9DE9CBA47808}" type="parTrans" cxnId="{C3F615B0-DEE8-4964-A3DD-9F0D5D0F13D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C001DBF-D353-41AB-A8BB-CD00E4DA8040}" type="sibTrans" cxnId="{C3F615B0-DEE8-4964-A3DD-9F0D5D0F13D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290C345-F248-476A-AE10-B464F0DA063E}" type="pres">
      <dgm:prSet presAssocID="{F32ED83E-8EFF-40A6-AC7F-B5B4FD041E48}" presName="diagram" presStyleCnt="0">
        <dgm:presLayoutVars>
          <dgm:dir/>
          <dgm:resizeHandles val="exact"/>
        </dgm:presLayoutVars>
      </dgm:prSet>
      <dgm:spPr/>
    </dgm:pt>
    <dgm:pt modelId="{7124F6F4-436D-4653-9E1B-4BFD05886F77}" type="pres">
      <dgm:prSet presAssocID="{D7363A82-9C5E-4845-8ECA-C1398A4B16D6}" presName="node" presStyleLbl="node1" presStyleIdx="0" presStyleCnt="5">
        <dgm:presLayoutVars>
          <dgm:bulletEnabled val="1"/>
        </dgm:presLayoutVars>
      </dgm:prSet>
      <dgm:spPr/>
    </dgm:pt>
    <dgm:pt modelId="{03EEA407-F556-42E9-9FD2-34C9A66A7DBE}" type="pres">
      <dgm:prSet presAssocID="{D69176A1-5CB2-4C13-AE66-F0D5B2C9CDFB}" presName="sibTrans" presStyleCnt="0"/>
      <dgm:spPr/>
    </dgm:pt>
    <dgm:pt modelId="{CD656766-9597-46E4-884F-DBFDA854BA98}" type="pres">
      <dgm:prSet presAssocID="{1C97C11F-3B01-42B2-AB45-FF7A8CFB72E2}" presName="node" presStyleLbl="node1" presStyleIdx="1" presStyleCnt="5" custLinFactNeighborX="211" custLinFactNeighborY="-2605">
        <dgm:presLayoutVars>
          <dgm:bulletEnabled val="1"/>
        </dgm:presLayoutVars>
      </dgm:prSet>
      <dgm:spPr/>
    </dgm:pt>
    <dgm:pt modelId="{9BC1C4E1-6C64-4B74-BBAD-23250DCEC98C}" type="pres">
      <dgm:prSet presAssocID="{DA7F71D7-7697-4CBD-9BBF-C556C8F0DC27}" presName="sibTrans" presStyleCnt="0"/>
      <dgm:spPr/>
    </dgm:pt>
    <dgm:pt modelId="{ACB4F180-111B-43E0-BFB9-7B2AC1247D69}" type="pres">
      <dgm:prSet presAssocID="{6A17030C-F6DE-4294-B3C9-F491C05D7274}" presName="node" presStyleLbl="node1" presStyleIdx="2" presStyleCnt="5">
        <dgm:presLayoutVars>
          <dgm:bulletEnabled val="1"/>
        </dgm:presLayoutVars>
      </dgm:prSet>
      <dgm:spPr/>
    </dgm:pt>
    <dgm:pt modelId="{41A15701-F5F7-476A-B582-0A046C2FF5BE}" type="pres">
      <dgm:prSet presAssocID="{60360C11-1211-4EF3-B5D9-078133F9779D}" presName="sibTrans" presStyleCnt="0"/>
      <dgm:spPr/>
    </dgm:pt>
    <dgm:pt modelId="{F080040D-2C67-4B9D-ACD6-1A77539D8CA5}" type="pres">
      <dgm:prSet presAssocID="{317C4864-1321-477B-847A-FA8DA6D2A66B}" presName="node" presStyleLbl="node1" presStyleIdx="3" presStyleCnt="5">
        <dgm:presLayoutVars>
          <dgm:bulletEnabled val="1"/>
        </dgm:presLayoutVars>
      </dgm:prSet>
      <dgm:spPr/>
    </dgm:pt>
    <dgm:pt modelId="{CA50FAAF-D5CB-4433-90D2-DF7B4872F593}" type="pres">
      <dgm:prSet presAssocID="{50CBCD08-458D-4A99-9BB5-2FE5E0A625A1}" presName="sibTrans" presStyleCnt="0"/>
      <dgm:spPr/>
    </dgm:pt>
    <dgm:pt modelId="{36CEE2BD-C338-4203-A98E-0F646FC51CEF}" type="pres">
      <dgm:prSet presAssocID="{C5F2052E-71BE-4221-B92C-40186D7EDA28}" presName="node" presStyleLbl="node1" presStyleIdx="4" presStyleCnt="5">
        <dgm:presLayoutVars>
          <dgm:bulletEnabled val="1"/>
        </dgm:presLayoutVars>
      </dgm:prSet>
      <dgm:spPr/>
    </dgm:pt>
  </dgm:ptLst>
  <dgm:cxnLst>
    <dgm:cxn modelId="{0517EE00-B15C-4A0D-B6EA-CFEF5DFB1D0E}" srcId="{F32ED83E-8EFF-40A6-AC7F-B5B4FD041E48}" destId="{6A17030C-F6DE-4294-B3C9-F491C05D7274}" srcOrd="2" destOrd="0" parTransId="{7F848FE7-A0FA-497D-AA8E-821FFA3171CF}" sibTransId="{60360C11-1211-4EF3-B5D9-078133F9779D}"/>
    <dgm:cxn modelId="{2D311F36-D5AA-45A7-AB39-0997EE8B50CF}" type="presOf" srcId="{6A17030C-F6DE-4294-B3C9-F491C05D7274}" destId="{ACB4F180-111B-43E0-BFB9-7B2AC1247D69}" srcOrd="0" destOrd="0" presId="urn:microsoft.com/office/officeart/2005/8/layout/default#2"/>
    <dgm:cxn modelId="{66D11B62-1B75-43F6-B7BE-7CBBA357A832}" type="presOf" srcId="{317C4864-1321-477B-847A-FA8DA6D2A66B}" destId="{F080040D-2C67-4B9D-ACD6-1A77539D8CA5}" srcOrd="0" destOrd="0" presId="urn:microsoft.com/office/officeart/2005/8/layout/default#2"/>
    <dgm:cxn modelId="{9AF4BE4A-64B1-441A-ADE5-1209DCFD2C25}" type="presOf" srcId="{1C97C11F-3B01-42B2-AB45-FF7A8CFB72E2}" destId="{CD656766-9597-46E4-884F-DBFDA854BA98}" srcOrd="0" destOrd="0" presId="urn:microsoft.com/office/officeart/2005/8/layout/default#2"/>
    <dgm:cxn modelId="{69621C73-466F-4493-84FF-7365FBE5A68D}" srcId="{F32ED83E-8EFF-40A6-AC7F-B5B4FD041E48}" destId="{1C97C11F-3B01-42B2-AB45-FF7A8CFB72E2}" srcOrd="1" destOrd="0" parTransId="{ADBBD774-20C1-4BBB-ACEE-E4AE3ACF82CC}" sibTransId="{DA7F71D7-7697-4CBD-9BBF-C556C8F0DC27}"/>
    <dgm:cxn modelId="{A60BD556-67D9-43E1-A983-BA726E2405F5}" srcId="{F32ED83E-8EFF-40A6-AC7F-B5B4FD041E48}" destId="{D7363A82-9C5E-4845-8ECA-C1398A4B16D6}" srcOrd="0" destOrd="0" parTransId="{4F1D7286-6C8E-4E98-8C01-392E1A882D37}" sibTransId="{D69176A1-5CB2-4C13-AE66-F0D5B2C9CDFB}"/>
    <dgm:cxn modelId="{C493067A-553F-4F4F-9617-0A5343699D5F}" type="presOf" srcId="{D7363A82-9C5E-4845-8ECA-C1398A4B16D6}" destId="{7124F6F4-436D-4653-9E1B-4BFD05886F77}" srcOrd="0" destOrd="0" presId="urn:microsoft.com/office/officeart/2005/8/layout/default#2"/>
    <dgm:cxn modelId="{EFA0C8AF-C32E-47F2-BC87-78F9D3BBEE22}" type="presOf" srcId="{C5F2052E-71BE-4221-B92C-40186D7EDA28}" destId="{36CEE2BD-C338-4203-A98E-0F646FC51CEF}" srcOrd="0" destOrd="0" presId="urn:microsoft.com/office/officeart/2005/8/layout/default#2"/>
    <dgm:cxn modelId="{C3F615B0-DEE8-4964-A3DD-9F0D5D0F13DE}" srcId="{F32ED83E-8EFF-40A6-AC7F-B5B4FD041E48}" destId="{C5F2052E-71BE-4221-B92C-40186D7EDA28}" srcOrd="4" destOrd="0" parTransId="{FA50274C-03BC-4CD2-B0BE-9DE9CBA47808}" sibTransId="{BC001DBF-D353-41AB-A8BB-CD00E4DA8040}"/>
    <dgm:cxn modelId="{25AB89BC-9EB2-4A57-A4B3-B5A4E9982940}" srcId="{F32ED83E-8EFF-40A6-AC7F-B5B4FD041E48}" destId="{317C4864-1321-477B-847A-FA8DA6D2A66B}" srcOrd="3" destOrd="0" parTransId="{F49CEB4A-80B3-4749-A1F7-A0760C7107E2}" sibTransId="{50CBCD08-458D-4A99-9BB5-2FE5E0A625A1}"/>
    <dgm:cxn modelId="{CEC545C5-4850-40E6-8641-333939D221F8}" type="presOf" srcId="{F32ED83E-8EFF-40A6-AC7F-B5B4FD041E48}" destId="{8290C345-F248-476A-AE10-B464F0DA063E}" srcOrd="0" destOrd="0" presId="urn:microsoft.com/office/officeart/2005/8/layout/default#2"/>
    <dgm:cxn modelId="{BA469D0E-E039-4063-A3FB-3FD9FA5A594E}" type="presParOf" srcId="{8290C345-F248-476A-AE10-B464F0DA063E}" destId="{7124F6F4-436D-4653-9E1B-4BFD05886F77}" srcOrd="0" destOrd="0" presId="urn:microsoft.com/office/officeart/2005/8/layout/default#2"/>
    <dgm:cxn modelId="{24B7A049-BF37-4CC3-89D1-65554466D2C7}" type="presParOf" srcId="{8290C345-F248-476A-AE10-B464F0DA063E}" destId="{03EEA407-F556-42E9-9FD2-34C9A66A7DBE}" srcOrd="1" destOrd="0" presId="urn:microsoft.com/office/officeart/2005/8/layout/default#2"/>
    <dgm:cxn modelId="{A0D1EF68-2979-48FF-8479-E5F51F1A5FB5}" type="presParOf" srcId="{8290C345-F248-476A-AE10-B464F0DA063E}" destId="{CD656766-9597-46E4-884F-DBFDA854BA98}" srcOrd="2" destOrd="0" presId="urn:microsoft.com/office/officeart/2005/8/layout/default#2"/>
    <dgm:cxn modelId="{B99A5BF2-2EF3-4676-8FC2-8F62B715C27A}" type="presParOf" srcId="{8290C345-F248-476A-AE10-B464F0DA063E}" destId="{9BC1C4E1-6C64-4B74-BBAD-23250DCEC98C}" srcOrd="3" destOrd="0" presId="urn:microsoft.com/office/officeart/2005/8/layout/default#2"/>
    <dgm:cxn modelId="{F6FF9506-D50D-47EF-887B-D0AB31E4CA63}" type="presParOf" srcId="{8290C345-F248-476A-AE10-B464F0DA063E}" destId="{ACB4F180-111B-43E0-BFB9-7B2AC1247D69}" srcOrd="4" destOrd="0" presId="urn:microsoft.com/office/officeart/2005/8/layout/default#2"/>
    <dgm:cxn modelId="{1DB32442-EDAB-4B43-BE80-CEDF7EB4E6DC}" type="presParOf" srcId="{8290C345-F248-476A-AE10-B464F0DA063E}" destId="{41A15701-F5F7-476A-B582-0A046C2FF5BE}" srcOrd="5" destOrd="0" presId="urn:microsoft.com/office/officeart/2005/8/layout/default#2"/>
    <dgm:cxn modelId="{A293397C-5C0A-4DB4-AEB8-738943EDD482}" type="presParOf" srcId="{8290C345-F248-476A-AE10-B464F0DA063E}" destId="{F080040D-2C67-4B9D-ACD6-1A77539D8CA5}" srcOrd="6" destOrd="0" presId="urn:microsoft.com/office/officeart/2005/8/layout/default#2"/>
    <dgm:cxn modelId="{1A6F564E-34FC-4BAA-98B0-8E696914E51C}" type="presParOf" srcId="{8290C345-F248-476A-AE10-B464F0DA063E}" destId="{CA50FAAF-D5CB-4433-90D2-DF7B4872F593}" srcOrd="7" destOrd="0" presId="urn:microsoft.com/office/officeart/2005/8/layout/default#2"/>
    <dgm:cxn modelId="{5CDAF9B8-8F13-446C-B44B-02650A918E07}" type="presParOf" srcId="{8290C345-F248-476A-AE10-B464F0DA063E}" destId="{36CEE2BD-C338-4203-A98E-0F646FC51CEF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07ECF-00D1-4992-9E37-6F150FECB8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4F856-1334-42D9-A361-37C2D212EB49}">
      <dgm:prSet phldrT="[Текст]" custT="1"/>
      <dgm:spPr/>
      <dgm:t>
        <a:bodyPr/>
        <a:lstStyle/>
        <a:p>
          <a:pPr algn="ctr"/>
          <a:r>
            <a:rPr lang="ru-RU" sz="2000" dirty="0"/>
            <a:t>Учебная практика</a:t>
          </a:r>
        </a:p>
      </dgm:t>
    </dgm:pt>
    <dgm:pt modelId="{4DB73BE3-0335-436D-8464-564E13657829}" type="parTrans" cxnId="{6C8322B8-A647-4EA2-ADFE-0E87CCA40AFE}">
      <dgm:prSet/>
      <dgm:spPr/>
      <dgm:t>
        <a:bodyPr/>
        <a:lstStyle/>
        <a:p>
          <a:endParaRPr lang="ru-RU"/>
        </a:p>
      </dgm:t>
    </dgm:pt>
    <dgm:pt modelId="{9F5738AA-5224-47A5-B6FA-6C73714E9765}" type="sibTrans" cxnId="{6C8322B8-A647-4EA2-ADFE-0E87CCA40AFE}">
      <dgm:prSet/>
      <dgm:spPr/>
      <dgm:t>
        <a:bodyPr/>
        <a:lstStyle/>
        <a:p>
          <a:endParaRPr lang="ru-RU"/>
        </a:p>
      </dgm:t>
    </dgm:pt>
    <dgm:pt modelId="{BB9E06FA-CD87-4909-A78C-A251BFF9F122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Проводится в учебных и научно-исследовательских лабораториях структурных подразделений образовательной организации (выпускающая кафедра, научно-образовательный центр, научно-исследовательский отдел, центр коллективного пользования и др.) параллельно теоретическому обучению. </a:t>
          </a:r>
        </a:p>
      </dgm:t>
    </dgm:pt>
    <dgm:pt modelId="{77168135-ABC7-4529-BA7F-B67D15DD03AC}" type="parTrans" cxnId="{74DBB775-B6E8-4D6A-AA4B-C1CC05BE7765}">
      <dgm:prSet/>
      <dgm:spPr/>
      <dgm:t>
        <a:bodyPr/>
        <a:lstStyle/>
        <a:p>
          <a:endParaRPr lang="ru-RU"/>
        </a:p>
      </dgm:t>
    </dgm:pt>
    <dgm:pt modelId="{83CF7DEE-B39D-44ED-9859-771D2ADA56C3}" type="sibTrans" cxnId="{74DBB775-B6E8-4D6A-AA4B-C1CC05BE7765}">
      <dgm:prSet/>
      <dgm:spPr/>
      <dgm:t>
        <a:bodyPr/>
        <a:lstStyle/>
        <a:p>
          <a:endParaRPr lang="ru-RU"/>
        </a:p>
      </dgm:t>
    </dgm:pt>
    <dgm:pt modelId="{59BDA215-FAB5-4D72-AB58-0944667B25BE}">
      <dgm:prSet phldrT="[Текст]" custT="1"/>
      <dgm:spPr/>
      <dgm:t>
        <a:bodyPr/>
        <a:lstStyle/>
        <a:p>
          <a:pPr algn="ctr"/>
          <a:r>
            <a:rPr lang="ru-RU" sz="2000" dirty="0"/>
            <a:t>Производственная практика (научно-исследовательская работа) </a:t>
          </a:r>
        </a:p>
      </dgm:t>
    </dgm:pt>
    <dgm:pt modelId="{2B4310FD-594D-4B97-9768-37D55E7B3416}" type="parTrans" cxnId="{FFB9E159-3842-46EF-BC7D-BEB16BB9DD0A}">
      <dgm:prSet/>
      <dgm:spPr/>
      <dgm:t>
        <a:bodyPr/>
        <a:lstStyle/>
        <a:p>
          <a:endParaRPr lang="ru-RU"/>
        </a:p>
      </dgm:t>
    </dgm:pt>
    <dgm:pt modelId="{3CA28AC1-3046-458C-85D0-75D18305C028}" type="sibTrans" cxnId="{FFB9E159-3842-46EF-BC7D-BEB16BB9DD0A}">
      <dgm:prSet/>
      <dgm:spPr/>
      <dgm:t>
        <a:bodyPr/>
        <a:lstStyle/>
        <a:p>
          <a:endParaRPr lang="ru-RU"/>
        </a:p>
      </dgm:t>
    </dgm:pt>
    <dgm:pt modelId="{929CADBD-99E2-4B36-A416-282F564CF72F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Местами проведения научно-исследовательской работы являются кафедры института химии и химико-фармацевтических технологий, базовые кафедры на профильных предприятиях, совместные научно-исследовательские лаборатории, научно-производственные отделы фармацевтических предприятий.</a:t>
          </a:r>
        </a:p>
      </dgm:t>
    </dgm:pt>
    <dgm:pt modelId="{8703436E-5E55-4143-B2C8-20A2EA0AE355}" type="parTrans" cxnId="{C47E4282-2E84-4669-8162-90423F07F2E5}">
      <dgm:prSet/>
      <dgm:spPr/>
      <dgm:t>
        <a:bodyPr/>
        <a:lstStyle/>
        <a:p>
          <a:endParaRPr lang="ru-RU"/>
        </a:p>
      </dgm:t>
    </dgm:pt>
    <dgm:pt modelId="{FAC3ACDF-68DC-4F1B-95C0-86CDAC2B845B}" type="sibTrans" cxnId="{C47E4282-2E84-4669-8162-90423F07F2E5}">
      <dgm:prSet/>
      <dgm:spPr/>
      <dgm:t>
        <a:bodyPr/>
        <a:lstStyle/>
        <a:p>
          <a:endParaRPr lang="ru-RU"/>
        </a:p>
      </dgm:t>
    </dgm:pt>
    <dgm:pt modelId="{CA4E7D23-283E-4F93-96A7-FDA02A3659E3}" type="pres">
      <dgm:prSet presAssocID="{EE107ECF-00D1-4992-9E37-6F150FECB8A4}" presName="linear" presStyleCnt="0">
        <dgm:presLayoutVars>
          <dgm:animLvl val="lvl"/>
          <dgm:resizeHandles val="exact"/>
        </dgm:presLayoutVars>
      </dgm:prSet>
      <dgm:spPr/>
    </dgm:pt>
    <dgm:pt modelId="{E0E82F7E-E800-471D-B3CB-201AD49CFCBA}" type="pres">
      <dgm:prSet presAssocID="{E4B4F856-1334-42D9-A361-37C2D212EB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089F1A-F09C-4F4E-AF29-59429F3011B6}" type="pres">
      <dgm:prSet presAssocID="{E4B4F856-1334-42D9-A361-37C2D212EB49}" presName="childText" presStyleLbl="revTx" presStyleIdx="0" presStyleCnt="2">
        <dgm:presLayoutVars>
          <dgm:bulletEnabled val="1"/>
        </dgm:presLayoutVars>
      </dgm:prSet>
      <dgm:spPr/>
    </dgm:pt>
    <dgm:pt modelId="{CE475727-9836-4740-90F4-5F8EA5D1B0C2}" type="pres">
      <dgm:prSet presAssocID="{59BDA215-FAB5-4D72-AB58-0944667B25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13FA79-A8BF-4467-9642-9342A6CAF6EE}" type="pres">
      <dgm:prSet presAssocID="{59BDA215-FAB5-4D72-AB58-0944667B25B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7F6935-7B2C-4D48-A54A-A8197F7E9916}" type="presOf" srcId="{59BDA215-FAB5-4D72-AB58-0944667B25BE}" destId="{CE475727-9836-4740-90F4-5F8EA5D1B0C2}" srcOrd="0" destOrd="0" presId="urn:microsoft.com/office/officeart/2005/8/layout/vList2"/>
    <dgm:cxn modelId="{D15FDC3F-61D5-4A8B-8525-FE535A65FD87}" type="presOf" srcId="{EE107ECF-00D1-4992-9E37-6F150FECB8A4}" destId="{CA4E7D23-283E-4F93-96A7-FDA02A3659E3}" srcOrd="0" destOrd="0" presId="urn:microsoft.com/office/officeart/2005/8/layout/vList2"/>
    <dgm:cxn modelId="{74DBB775-B6E8-4D6A-AA4B-C1CC05BE7765}" srcId="{E4B4F856-1334-42D9-A361-37C2D212EB49}" destId="{BB9E06FA-CD87-4909-A78C-A251BFF9F122}" srcOrd="0" destOrd="0" parTransId="{77168135-ABC7-4529-BA7F-B67D15DD03AC}" sibTransId="{83CF7DEE-B39D-44ED-9859-771D2ADA56C3}"/>
    <dgm:cxn modelId="{FFB9E159-3842-46EF-BC7D-BEB16BB9DD0A}" srcId="{EE107ECF-00D1-4992-9E37-6F150FECB8A4}" destId="{59BDA215-FAB5-4D72-AB58-0944667B25BE}" srcOrd="1" destOrd="0" parTransId="{2B4310FD-594D-4B97-9768-37D55E7B3416}" sibTransId="{3CA28AC1-3046-458C-85D0-75D18305C028}"/>
    <dgm:cxn modelId="{C47E4282-2E84-4669-8162-90423F07F2E5}" srcId="{59BDA215-FAB5-4D72-AB58-0944667B25BE}" destId="{929CADBD-99E2-4B36-A416-282F564CF72F}" srcOrd="0" destOrd="0" parTransId="{8703436E-5E55-4143-B2C8-20A2EA0AE355}" sibTransId="{FAC3ACDF-68DC-4F1B-95C0-86CDAC2B845B}"/>
    <dgm:cxn modelId="{6C8322B8-A647-4EA2-ADFE-0E87CCA40AFE}" srcId="{EE107ECF-00D1-4992-9E37-6F150FECB8A4}" destId="{E4B4F856-1334-42D9-A361-37C2D212EB49}" srcOrd="0" destOrd="0" parTransId="{4DB73BE3-0335-436D-8464-564E13657829}" sibTransId="{9F5738AA-5224-47A5-B6FA-6C73714E9765}"/>
    <dgm:cxn modelId="{81BC9DBE-D09F-4181-AD70-4B4BBF222507}" type="presOf" srcId="{E4B4F856-1334-42D9-A361-37C2D212EB49}" destId="{E0E82F7E-E800-471D-B3CB-201AD49CFCBA}" srcOrd="0" destOrd="0" presId="urn:microsoft.com/office/officeart/2005/8/layout/vList2"/>
    <dgm:cxn modelId="{ADCD27C3-CE09-4E38-9AF7-B7D2EA1B4193}" type="presOf" srcId="{BB9E06FA-CD87-4909-A78C-A251BFF9F122}" destId="{31089F1A-F09C-4F4E-AF29-59429F3011B6}" srcOrd="0" destOrd="0" presId="urn:microsoft.com/office/officeart/2005/8/layout/vList2"/>
    <dgm:cxn modelId="{0B0973F4-81C9-42A1-A6F5-920AE34A17D2}" type="presOf" srcId="{929CADBD-99E2-4B36-A416-282F564CF72F}" destId="{2A13FA79-A8BF-4467-9642-9342A6CAF6EE}" srcOrd="0" destOrd="0" presId="urn:microsoft.com/office/officeart/2005/8/layout/vList2"/>
    <dgm:cxn modelId="{F6CDBC4A-E5B3-49E7-9EDD-755DF33D8CEB}" type="presParOf" srcId="{CA4E7D23-283E-4F93-96A7-FDA02A3659E3}" destId="{E0E82F7E-E800-471D-B3CB-201AD49CFCBA}" srcOrd="0" destOrd="0" presId="urn:microsoft.com/office/officeart/2005/8/layout/vList2"/>
    <dgm:cxn modelId="{D2A06F96-A3E6-4A5F-918C-647C58046CAD}" type="presParOf" srcId="{CA4E7D23-283E-4F93-96A7-FDA02A3659E3}" destId="{31089F1A-F09C-4F4E-AF29-59429F3011B6}" srcOrd="1" destOrd="0" presId="urn:microsoft.com/office/officeart/2005/8/layout/vList2"/>
    <dgm:cxn modelId="{690E3ECC-82E1-40CC-8511-960FC26DA5B3}" type="presParOf" srcId="{CA4E7D23-283E-4F93-96A7-FDA02A3659E3}" destId="{CE475727-9836-4740-90F4-5F8EA5D1B0C2}" srcOrd="2" destOrd="0" presId="urn:microsoft.com/office/officeart/2005/8/layout/vList2"/>
    <dgm:cxn modelId="{1192D017-2909-4E72-905E-4E44196E7854}" type="presParOf" srcId="{CA4E7D23-283E-4F93-96A7-FDA02A3659E3}" destId="{2A13FA79-A8BF-4467-9642-9342A6CAF6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B5050-6346-4135-8A7C-D3A3D8ED323B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AFE4B0F-DCA6-4D61-81EA-40D29C53764B}">
      <dgm:prSet custT="1"/>
      <dgm:spPr>
        <a:xfrm>
          <a:off x="772464" y="0"/>
          <a:ext cx="7977438" cy="17008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chemeClr val="tx2"/>
              </a:solidFill>
              <a:latin typeface="+mn-lt"/>
              <a:ea typeface="+mn-ea"/>
              <a:cs typeface="+mn-cs"/>
            </a:rPr>
            <a:t>И.о директора института химии и химико-фармацевтических технологий АлтГУ </a:t>
          </a:r>
          <a:r>
            <a:rPr lang="ru-RU" sz="2000" b="1" dirty="0" err="1">
              <a:solidFill>
                <a:schemeClr val="tx2"/>
              </a:solidFill>
              <a:latin typeface="+mn-lt"/>
              <a:ea typeface="+mn-ea"/>
              <a:cs typeface="+mn-cs"/>
            </a:rPr>
            <a:t>Микушина</a:t>
          </a:r>
          <a:r>
            <a:rPr lang="ru-RU" sz="2000" b="1" dirty="0">
              <a:solidFill>
                <a:schemeClr val="tx2"/>
              </a:solidFill>
              <a:latin typeface="+mn-lt"/>
              <a:ea typeface="+mn-ea"/>
              <a:cs typeface="+mn-cs"/>
            </a:rPr>
            <a:t> Ирина Владимировна</a:t>
          </a:r>
          <a:endParaRPr lang="ru-RU" sz="2000" b="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r>
            <a:rPr lang="ru-RU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656049, Россия, Алтайский край, г. Барнаул, пр. Ленина,61, </a:t>
          </a:r>
        </a:p>
        <a:p>
          <a:r>
            <a:rPr lang="ru-RU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е</a:t>
          </a:r>
          <a:r>
            <a:rPr lang="en-US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-mail</a:t>
          </a:r>
          <a:r>
            <a:rPr lang="ru-RU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:</a:t>
          </a:r>
          <a:r>
            <a:rPr lang="en-US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ru-RU" sz="2000" dirty="0">
              <a:solidFill>
                <a:schemeClr val="tx2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mikushina@chem.asu.ru</a:t>
          </a:r>
          <a:endParaRPr lang="ru-RU" sz="2000" dirty="0">
            <a:solidFill>
              <a:schemeClr val="tx2"/>
            </a:solidFill>
            <a:latin typeface="+mn-lt"/>
          </a:endParaRPr>
        </a:p>
        <a:p>
          <a:r>
            <a:rPr lang="ru-RU" sz="20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Ответственный секретарь приемной комиссии </a:t>
          </a:r>
          <a:r>
            <a:rPr lang="ru-RU" sz="2000" b="1" dirty="0" err="1">
              <a:solidFill>
                <a:schemeClr val="tx2"/>
              </a:solidFill>
              <a:latin typeface="+mn-lt"/>
              <a:ea typeface="+mn-ea"/>
              <a:cs typeface="+mn-cs"/>
            </a:rPr>
            <a:t>ИХиХФТ</a:t>
          </a:r>
          <a:r>
            <a:rPr lang="ru-RU" sz="2000" b="1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</a:p>
        <a:p>
          <a:r>
            <a:rPr lang="ru-RU" sz="2000" b="1" dirty="0">
              <a:solidFill>
                <a:schemeClr val="accent2"/>
              </a:solidFill>
              <a:latin typeface="+mn-lt"/>
              <a:ea typeface="+mn-ea"/>
              <a:cs typeface="+mn-cs"/>
            </a:rPr>
            <a:t>Чепрасова Марина Юрьевна, тел. 8-913-247-65-95</a:t>
          </a:r>
        </a:p>
      </dgm:t>
    </dgm:pt>
    <dgm:pt modelId="{31A54DDD-FF63-4E80-8444-CAD10B8B01E3}" type="parTrans" cxnId="{A68CBEEC-728F-4874-AFFE-49AD7C42B83B}">
      <dgm:prSet/>
      <dgm:spPr/>
      <dgm:t>
        <a:bodyPr/>
        <a:lstStyle/>
        <a:p>
          <a:endParaRPr lang="ru-RU"/>
        </a:p>
      </dgm:t>
    </dgm:pt>
    <dgm:pt modelId="{983DE4A1-8124-4E80-A01E-F5E6CC38E826}" type="sibTrans" cxnId="{A68CBEEC-728F-4874-AFFE-49AD7C42B83B}">
      <dgm:prSet/>
      <dgm:spPr/>
      <dgm:t>
        <a:bodyPr/>
        <a:lstStyle/>
        <a:p>
          <a:endParaRPr lang="ru-RU"/>
        </a:p>
      </dgm:t>
    </dgm:pt>
    <dgm:pt modelId="{A9B3AC4E-C487-494D-8731-8850951790C5}" type="pres">
      <dgm:prSet presAssocID="{1A8B5050-6346-4135-8A7C-D3A3D8ED323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1500095-9283-4847-B325-AE3AD4241729}" type="pres">
      <dgm:prSet presAssocID="{4AFE4B0F-DCA6-4D61-81EA-40D29C53764B}" presName="circle1" presStyleLbl="node1" presStyleIdx="0" presStyleCnt="1"/>
      <dgm:spPr>
        <a:xfrm>
          <a:off x="0" y="0"/>
          <a:ext cx="1700808" cy="17008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7460BEA2-DD21-41A3-9918-A04163F53114}" type="pres">
      <dgm:prSet presAssocID="{4AFE4B0F-DCA6-4D61-81EA-40D29C53764B}" presName="space" presStyleCnt="0"/>
      <dgm:spPr/>
    </dgm:pt>
    <dgm:pt modelId="{F75B8BFE-D60D-4443-A0EA-4AE54F0BB5FF}" type="pres">
      <dgm:prSet presAssocID="{4AFE4B0F-DCA6-4D61-81EA-40D29C53764B}" presName="rect1" presStyleLbl="alignAcc1" presStyleIdx="0" presStyleCnt="1" custScaleY="100000" custLinFactNeighborX="-2010" custLinFactNeighborY="25403"/>
      <dgm:spPr>
        <a:prstGeom prst="rect">
          <a:avLst/>
        </a:prstGeom>
      </dgm:spPr>
    </dgm:pt>
    <dgm:pt modelId="{F02CA8FC-4768-4F3A-BBC4-46CB8D5F6679}" type="pres">
      <dgm:prSet presAssocID="{4AFE4B0F-DCA6-4D61-81EA-40D29C53764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8CEE425-9B47-465E-AC86-6149B5737ECC}" type="presOf" srcId="{4AFE4B0F-DCA6-4D61-81EA-40D29C53764B}" destId="{F75B8BFE-D60D-4443-A0EA-4AE54F0BB5FF}" srcOrd="0" destOrd="0" presId="urn:microsoft.com/office/officeart/2005/8/layout/target3"/>
    <dgm:cxn modelId="{A9905EB7-7C73-45DD-9503-51E6444DA8E1}" type="presOf" srcId="{4AFE4B0F-DCA6-4D61-81EA-40D29C53764B}" destId="{F02CA8FC-4768-4F3A-BBC4-46CB8D5F6679}" srcOrd="1" destOrd="0" presId="urn:microsoft.com/office/officeart/2005/8/layout/target3"/>
    <dgm:cxn modelId="{E41B71C4-338D-467A-9A49-40A18A78CF7F}" type="presOf" srcId="{1A8B5050-6346-4135-8A7C-D3A3D8ED323B}" destId="{A9B3AC4E-C487-494D-8731-8850951790C5}" srcOrd="0" destOrd="0" presId="urn:microsoft.com/office/officeart/2005/8/layout/target3"/>
    <dgm:cxn modelId="{A68CBEEC-728F-4874-AFFE-49AD7C42B83B}" srcId="{1A8B5050-6346-4135-8A7C-D3A3D8ED323B}" destId="{4AFE4B0F-DCA6-4D61-81EA-40D29C53764B}" srcOrd="0" destOrd="0" parTransId="{31A54DDD-FF63-4E80-8444-CAD10B8B01E3}" sibTransId="{983DE4A1-8124-4E80-A01E-F5E6CC38E826}"/>
    <dgm:cxn modelId="{B4BB4843-A978-4F09-BEFD-DF9D8AC77B2E}" type="presParOf" srcId="{A9B3AC4E-C487-494D-8731-8850951790C5}" destId="{61500095-9283-4847-B325-AE3AD4241729}" srcOrd="0" destOrd="0" presId="urn:microsoft.com/office/officeart/2005/8/layout/target3"/>
    <dgm:cxn modelId="{1F3884D5-F341-4B66-9DF5-AA9128CF56AF}" type="presParOf" srcId="{A9B3AC4E-C487-494D-8731-8850951790C5}" destId="{7460BEA2-DD21-41A3-9918-A04163F53114}" srcOrd="1" destOrd="0" presId="urn:microsoft.com/office/officeart/2005/8/layout/target3"/>
    <dgm:cxn modelId="{D5B849BE-2B67-410E-AB71-10C8359BF6C9}" type="presParOf" srcId="{A9B3AC4E-C487-494D-8731-8850951790C5}" destId="{F75B8BFE-D60D-4443-A0EA-4AE54F0BB5FF}" srcOrd="2" destOrd="0" presId="urn:microsoft.com/office/officeart/2005/8/layout/target3"/>
    <dgm:cxn modelId="{577260FD-3091-4D91-ADFF-EBF82D1D24F0}" type="presParOf" srcId="{A9B3AC4E-C487-494D-8731-8850951790C5}" destId="{F02CA8FC-4768-4F3A-BBC4-46CB8D5F667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F6F4-436D-4653-9E1B-4BFD05886F77}">
      <dsp:nvSpPr>
        <dsp:cNvPr id="0" name=""/>
        <dsp:cNvSpPr/>
      </dsp:nvSpPr>
      <dsp:spPr>
        <a:xfrm>
          <a:off x="0" y="199824"/>
          <a:ext cx="2418859" cy="14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Иностранный язык делового и профессионального общения</a:t>
          </a:r>
        </a:p>
      </dsp:txBody>
      <dsp:txXfrm>
        <a:off x="0" y="199824"/>
        <a:ext cx="2418859" cy="1451316"/>
      </dsp:txXfrm>
    </dsp:sp>
    <dsp:sp modelId="{CD656766-9597-46E4-884F-DBFDA854BA98}">
      <dsp:nvSpPr>
        <dsp:cNvPr id="0" name=""/>
        <dsp:cNvSpPr/>
      </dsp:nvSpPr>
      <dsp:spPr>
        <a:xfrm>
          <a:off x="2665849" y="162018"/>
          <a:ext cx="2418859" cy="14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Методология и технологии научно-исследовательской деятельности</a:t>
          </a:r>
        </a:p>
      </dsp:txBody>
      <dsp:txXfrm>
        <a:off x="2665849" y="162018"/>
        <a:ext cx="2418859" cy="1451316"/>
      </dsp:txXfrm>
    </dsp:sp>
    <dsp:sp modelId="{ACB4F180-111B-43E0-BFB9-7B2AC1247D69}">
      <dsp:nvSpPr>
        <dsp:cNvPr id="0" name=""/>
        <dsp:cNvSpPr/>
      </dsp:nvSpPr>
      <dsp:spPr>
        <a:xfrm>
          <a:off x="5321491" y="199824"/>
          <a:ext cx="2418859" cy="14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Компьютерные технологии в науке</a:t>
          </a:r>
        </a:p>
      </dsp:txBody>
      <dsp:txXfrm>
        <a:off x="5321491" y="199824"/>
        <a:ext cx="2418859" cy="1451316"/>
      </dsp:txXfrm>
    </dsp:sp>
    <dsp:sp modelId="{F080040D-2C67-4B9D-ACD6-1A77539D8CA5}">
      <dsp:nvSpPr>
        <dsp:cNvPr id="0" name=""/>
        <dsp:cNvSpPr/>
      </dsp:nvSpPr>
      <dsp:spPr>
        <a:xfrm>
          <a:off x="1330373" y="1893026"/>
          <a:ext cx="2418859" cy="14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Теория и практика научно-прикладных исследований в современной химии и химической технологии</a:t>
          </a:r>
        </a:p>
      </dsp:txBody>
      <dsp:txXfrm>
        <a:off x="1330373" y="1893026"/>
        <a:ext cx="2418859" cy="1451316"/>
      </dsp:txXfrm>
    </dsp:sp>
    <dsp:sp modelId="{36CEE2BD-C338-4203-A98E-0F646FC51CEF}">
      <dsp:nvSpPr>
        <dsp:cNvPr id="0" name=""/>
        <dsp:cNvSpPr/>
      </dsp:nvSpPr>
      <dsp:spPr>
        <a:xfrm>
          <a:off x="3991119" y="1893027"/>
          <a:ext cx="2418859" cy="14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Профессиональные риски в управлении научно-исследовательской деятельности</a:t>
          </a:r>
        </a:p>
      </dsp:txBody>
      <dsp:txXfrm>
        <a:off x="3991119" y="1893027"/>
        <a:ext cx="2418859" cy="1451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2F7E-E800-471D-B3CB-201AD49CFCBA}">
      <dsp:nvSpPr>
        <dsp:cNvPr id="0" name=""/>
        <dsp:cNvSpPr/>
      </dsp:nvSpPr>
      <dsp:spPr>
        <a:xfrm>
          <a:off x="0" y="36450"/>
          <a:ext cx="814918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Учебная практика</a:t>
          </a:r>
        </a:p>
      </dsp:txBody>
      <dsp:txXfrm>
        <a:off x="23988" y="60438"/>
        <a:ext cx="8101211" cy="443423"/>
      </dsp:txXfrm>
    </dsp:sp>
    <dsp:sp modelId="{31089F1A-F09C-4F4E-AF29-59429F3011B6}">
      <dsp:nvSpPr>
        <dsp:cNvPr id="0" name=""/>
        <dsp:cNvSpPr/>
      </dsp:nvSpPr>
      <dsp:spPr>
        <a:xfrm>
          <a:off x="0" y="527850"/>
          <a:ext cx="8149187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>
              <a:solidFill>
                <a:schemeClr val="tx2">
                  <a:lumMod val="75000"/>
                </a:schemeClr>
              </a:solidFill>
            </a:rPr>
            <a:t>Проводится в учебных и научно-исследовательских лабораториях структурных подразделений образовательной организации (выпускающая кафедра, научно-образовательный центр, научно-исследовательский отдел, центр коллективного пользования и др.) параллельно теоретическому обучению. </a:t>
          </a:r>
        </a:p>
      </dsp:txBody>
      <dsp:txXfrm>
        <a:off x="0" y="527850"/>
        <a:ext cx="8149187" cy="1391040"/>
      </dsp:txXfrm>
    </dsp:sp>
    <dsp:sp modelId="{CE475727-9836-4740-90F4-5F8EA5D1B0C2}">
      <dsp:nvSpPr>
        <dsp:cNvPr id="0" name=""/>
        <dsp:cNvSpPr/>
      </dsp:nvSpPr>
      <dsp:spPr>
        <a:xfrm>
          <a:off x="0" y="1918890"/>
          <a:ext cx="814918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Производственная практика (научно-исследовательская работа) </a:t>
          </a:r>
        </a:p>
      </dsp:txBody>
      <dsp:txXfrm>
        <a:off x="23988" y="1942878"/>
        <a:ext cx="8101211" cy="443423"/>
      </dsp:txXfrm>
    </dsp:sp>
    <dsp:sp modelId="{2A13FA79-A8BF-4467-9642-9342A6CAF6EE}">
      <dsp:nvSpPr>
        <dsp:cNvPr id="0" name=""/>
        <dsp:cNvSpPr/>
      </dsp:nvSpPr>
      <dsp:spPr>
        <a:xfrm>
          <a:off x="0" y="2410290"/>
          <a:ext cx="8149187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>
              <a:solidFill>
                <a:schemeClr val="tx2">
                  <a:lumMod val="75000"/>
                </a:schemeClr>
              </a:solidFill>
            </a:rPr>
            <a:t>Местами проведения научно-исследовательской работы являются кафедры института химии и химико-фармацевтических технологий, базовые кафедры на профильных предприятиях, совместные научно-исследовательские лаборатории, научно-производственные отделы фармацевтических предприятий.</a:t>
          </a:r>
        </a:p>
      </dsp:txBody>
      <dsp:txXfrm>
        <a:off x="0" y="2410290"/>
        <a:ext cx="8149187" cy="1391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00095-9283-4847-B325-AE3AD4241729}">
      <dsp:nvSpPr>
        <dsp:cNvPr id="0" name=""/>
        <dsp:cNvSpPr/>
      </dsp:nvSpPr>
      <dsp:spPr>
        <a:xfrm>
          <a:off x="0" y="0"/>
          <a:ext cx="2160240" cy="21602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5B8BFE-D60D-4443-A0EA-4AE54F0BB5FF}">
      <dsp:nvSpPr>
        <dsp:cNvPr id="0" name=""/>
        <dsp:cNvSpPr/>
      </dsp:nvSpPr>
      <dsp:spPr>
        <a:xfrm>
          <a:off x="920178" y="0"/>
          <a:ext cx="7957272" cy="216024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И.о директора института химии и химико-фармацевтических технологий АлтГУ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+mn-ea"/>
              <a:cs typeface="+mn-cs"/>
            </a:rPr>
            <a:t>Микушина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Ирина Владимировна</a:t>
          </a:r>
          <a:endParaRPr lang="ru-RU" sz="2000" b="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656049, Россия, Алтайский край, г. Барнаул, пр. Ленина,61,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е</a:t>
          </a:r>
          <a:r>
            <a:rPr lang="en-US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-mail</a:t>
          </a:r>
          <a:r>
            <a:rPr lang="ru-RU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:</a:t>
          </a:r>
          <a:r>
            <a:rPr lang="en-US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ru-RU" sz="2000" kern="1200" dirty="0">
              <a:solidFill>
                <a:schemeClr val="tx2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mikushina@chem.asu.ru</a:t>
          </a:r>
          <a:endParaRPr lang="ru-RU" sz="2000" kern="1200" dirty="0">
            <a:solidFill>
              <a:schemeClr val="tx2"/>
            </a:solidFill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Ответственный секретарь приемной комиссии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+mn-ea"/>
              <a:cs typeface="+mn-cs"/>
            </a:rPr>
            <a:t>ИХиХФТ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/>
              </a:solidFill>
              <a:latin typeface="+mn-lt"/>
              <a:ea typeface="+mn-ea"/>
              <a:cs typeface="+mn-cs"/>
            </a:rPr>
            <a:t>Чепрасова Марина Юрьевна, тел. 8-913-247-65-95</a:t>
          </a:r>
        </a:p>
      </dsp:txBody>
      <dsp:txXfrm>
        <a:off x="920178" y="0"/>
        <a:ext cx="7957272" cy="216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8616-2D37-4C5A-BE10-15B87462555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ACDE-2EE4-4173-94F3-BF0C40CB2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1"/>
            <a:ext cx="9144000" cy="15815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92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24800" y="1962301"/>
            <a:ext cx="8808913" cy="257134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ln w="6350">
                  <a:noFill/>
                </a:ln>
                <a:solidFill>
                  <a:schemeClr val="tx2"/>
                </a:solidFill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2500" b="1" dirty="0">
                <a:ln w="6350">
                  <a:noFill/>
                </a:ln>
                <a:solidFill>
                  <a:schemeClr val="tx2"/>
                </a:solidFill>
                <a:cs typeface="Times New Roman" panose="02020603050405020304" pitchFamily="18" charset="0"/>
              </a:rPr>
              <a:t>18.04.01 Химическая технология </a:t>
            </a:r>
          </a:p>
          <a:p>
            <a:endParaRPr lang="ru-RU" sz="2500" b="1" dirty="0">
              <a:ln w="6350">
                <a:noFill/>
              </a:ln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2500" i="1" dirty="0">
                <a:ln w="6350">
                  <a:noFill/>
                </a:ln>
                <a:solidFill>
                  <a:schemeClr val="tx2"/>
                </a:solidFill>
                <a:cs typeface="Times New Roman" panose="02020603050405020304" pitchFamily="18" charset="0"/>
              </a:rPr>
              <a:t>Магистерская программа: </a:t>
            </a:r>
            <a:r>
              <a:rPr lang="ru-RU" sz="2500" b="1" i="1" dirty="0">
                <a:ln w="6350">
                  <a:noFill/>
                </a:ln>
                <a:solidFill>
                  <a:schemeClr val="tx2"/>
                </a:solidFill>
                <a:cs typeface="Times New Roman" panose="02020603050405020304" pitchFamily="18" charset="0"/>
              </a:rPr>
              <a:t>«Химическая и биотехнологическая переработка растительного сырья»</a:t>
            </a:r>
          </a:p>
          <a:p>
            <a:endParaRPr lang="ru-RU" sz="2800" b="1" i="1" dirty="0">
              <a:ln w="6350">
                <a:noFill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n w="6350">
                <a:noFill/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703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691680" y="6331290"/>
            <a:ext cx="5621738" cy="3989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60" y="476672"/>
            <a:ext cx="913120" cy="85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03" y="144093"/>
            <a:ext cx="1057336" cy="10214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21432" y="4673872"/>
            <a:ext cx="867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              </a:t>
            </a:r>
          </a:p>
        </p:txBody>
      </p:sp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956" y="6165304"/>
            <a:ext cx="1439044" cy="53611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3392E-E4D3-412B-9599-CE99E5883D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96" y="3946456"/>
            <a:ext cx="4176464" cy="1729744"/>
          </a:xfrm>
          <a:prstGeom prst="rect">
            <a:avLst/>
          </a:prstGeom>
          <a:ln w="53975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06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1"/>
            <a:ext cx="9144000" cy="1484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31640" y="1484784"/>
            <a:ext cx="6755781" cy="69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66048"/>
            <a:ext cx="9144000" cy="4919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152128" y="6421836"/>
            <a:ext cx="6197802" cy="40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5951"/>
            <a:ext cx="864096" cy="8719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28" y="138810"/>
            <a:ext cx="971600" cy="9085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355" y="6306914"/>
            <a:ext cx="1439044" cy="5361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7945" y="1494585"/>
            <a:ext cx="814918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6196529"/>
              </p:ext>
            </p:extLst>
          </p:nvPr>
        </p:nvGraphicFramePr>
        <p:xfrm>
          <a:off x="501429" y="2242259"/>
          <a:ext cx="8149187" cy="383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937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BE69AC-A855-4520-91F5-1F2848102CC1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3375" y="3573463"/>
            <a:ext cx="8229600" cy="6334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600" b="1" kern="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686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884" y="780757"/>
            <a:ext cx="2412268" cy="2558182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2680406"/>
              </p:ext>
            </p:extLst>
          </p:nvPr>
        </p:nvGraphicFramePr>
        <p:xfrm>
          <a:off x="0" y="4293096"/>
          <a:ext cx="90373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35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0"/>
            <a:ext cx="9144000" cy="16552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31640" y="1484784"/>
            <a:ext cx="6755781" cy="69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195867"/>
            <a:ext cx="9144000" cy="662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572899" y="6343033"/>
            <a:ext cx="5981778" cy="537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6672"/>
            <a:ext cx="936104" cy="8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" y="129010"/>
            <a:ext cx="1080120" cy="1032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956" y="6165304"/>
            <a:ext cx="1439044" cy="5361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3111396"/>
            <a:ext cx="5128121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Научный руководитель магистерской программы:</a:t>
            </a: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кандидат химических наук, доцент  </a:t>
            </a:r>
          </a:p>
          <a:p>
            <a:pPr algn="ctr"/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Функ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Татьяна Валерьевна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23915-FD43-4BE4-813D-530A72D48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2162686"/>
            <a:ext cx="2698339" cy="3600400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853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69689"/>
            <a:ext cx="9176522" cy="388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124745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1"/>
            <a:ext cx="9144000" cy="126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ИНСТИТУТ ХИМИИ И ХИМИКО-ФАРМАЦЕВТИЧЕСКИХ 			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80573"/>
            <a:ext cx="9144000" cy="5774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845108" y="6104145"/>
            <a:ext cx="5549730" cy="577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endParaRPr lang="ru-RU" sz="1600" b="1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20486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2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401949"/>
            <a:ext cx="1224136" cy="456050"/>
          </a:xfrm>
          <a:prstGeom prst="rect">
            <a:avLst/>
          </a:prstGeom>
          <a:noFill/>
        </p:spPr>
      </p:pic>
      <p:sp>
        <p:nvSpPr>
          <p:cNvPr id="8194" name="AutoShape 2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0800000" flipV="1">
            <a:off x="539552" y="1474332"/>
            <a:ext cx="81608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18.04.01 Химическая технология</a:t>
            </a:r>
          </a:p>
          <a:p>
            <a:pPr algn="ctr"/>
            <a:endParaRPr lang="ru-RU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tx2"/>
                </a:solidFill>
                <a:cs typeface="Times New Roman" panose="02020603050405020304" pitchFamily="18" charset="0"/>
              </a:rPr>
              <a:t>Магистерская программа </a:t>
            </a:r>
            <a:r>
              <a:rPr lang="ru-RU" sz="2200" b="1" dirty="0">
                <a:solidFill>
                  <a:schemeClr val="tx2"/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n w="6350">
                  <a:noFill/>
                </a:ln>
                <a:solidFill>
                  <a:schemeClr val="tx2"/>
                </a:solidFill>
                <a:cs typeface="Times New Roman" panose="02020603050405020304" pitchFamily="18" charset="0"/>
              </a:rPr>
              <a:t>Химическая и биотехнологическая переработка растительного сырья</a:t>
            </a:r>
            <a:r>
              <a:rPr lang="ru-RU" sz="2200" b="1" dirty="0">
                <a:solidFill>
                  <a:schemeClr val="tx2"/>
                </a:solidFill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00029"/>
              </p:ext>
            </p:extLst>
          </p:nvPr>
        </p:nvGraphicFramePr>
        <p:xfrm>
          <a:off x="120025" y="3642575"/>
          <a:ext cx="880891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Форма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Нормативный 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Форма вступительных испытаний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очная</a:t>
                      </a: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2 года</a:t>
                      </a: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письменный экзамен по направлению</a:t>
                      </a: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0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69689"/>
            <a:ext cx="9176522" cy="388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124745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1"/>
            <a:ext cx="9144000" cy="126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ИНСТИТУТ ХИМИИ И ХИМИКО-ФАРМАЦЕВТИЧЕСКИХ 			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80573"/>
            <a:ext cx="9144000" cy="5774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797137" y="6127040"/>
            <a:ext cx="5837762" cy="577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endParaRPr lang="ru-RU" sz="1600" b="1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9322"/>
            <a:ext cx="1032049" cy="9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20486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2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401949"/>
            <a:ext cx="1224136" cy="4560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10800000" flipV="1">
            <a:off x="2411760" y="55172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6588224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194" name="AutoShape 2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9266" y="1513482"/>
            <a:ext cx="819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Химические 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482762"/>
            <a:ext cx="7712025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ЭНЕГРЕТИКА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МАТЕРИАЛОВЕДЕНИЕ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ПИЩЕВАЯ ПРОМЫШЛЕННОСТЬ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МЕДИЦИНА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ЭКОЛОГИЯ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и др.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E8421D-5DD6-40DC-B96B-C561ECB42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44" y="2076114"/>
            <a:ext cx="1488732" cy="1248284"/>
          </a:xfrm>
          <a:prstGeom prst="rect">
            <a:avLst/>
          </a:prstGeom>
          <a:noFill/>
          <a:ln w="5715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C1DC0-1F6C-4C24-8A44-0B6A418C1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36" y="2387125"/>
            <a:ext cx="1758154" cy="1329955"/>
          </a:xfrm>
          <a:prstGeom prst="rect">
            <a:avLst/>
          </a:prstGeom>
          <a:ln w="53975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F8D09-4E60-41ED-B1D9-7C4F7A586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30" y="3227542"/>
            <a:ext cx="1643429" cy="1108428"/>
          </a:xfrm>
          <a:prstGeom prst="rect">
            <a:avLst/>
          </a:prstGeom>
          <a:noFill/>
          <a:ln w="53975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394102-1E84-4F62-8696-70852F5F0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46" y="4015219"/>
            <a:ext cx="1688254" cy="1156360"/>
          </a:xfrm>
          <a:prstGeom prst="rect">
            <a:avLst/>
          </a:prstGeom>
          <a:ln w="53975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B58AFC-C763-4901-B813-8739A59E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7" y="4656721"/>
            <a:ext cx="2217251" cy="22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0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-16354"/>
            <a:ext cx="9144000" cy="13571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55575" y="1389790"/>
            <a:ext cx="8892480" cy="9312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Объекты профессиональной деятельности выпускников: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86940"/>
            <a:ext cx="9144000" cy="571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968943" y="6364117"/>
            <a:ext cx="5189690" cy="40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5061"/>
            <a:ext cx="936104" cy="88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5955"/>
            <a:ext cx="1043608" cy="9806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532" y="6261501"/>
            <a:ext cx="1439044" cy="5361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5551" y="2457330"/>
            <a:ext cx="81687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химические вещества и материалы;</a:t>
            </a:r>
          </a:p>
          <a:p>
            <a:endParaRPr lang="ru-RU" sz="26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методы и приборы определения состава и свойства веществ и материалов;</a:t>
            </a:r>
          </a:p>
          <a:p>
            <a:endParaRPr lang="ru-RU" sz="26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оборудование, технологические процессы и промышленные системы получения веществ, материалов, изделий, а также систем управления ими и регулирования.</a:t>
            </a:r>
            <a:endParaRPr lang="ru-RU" sz="2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69689"/>
            <a:ext cx="9176522" cy="388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124745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1"/>
            <a:ext cx="9144000" cy="126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ИНСТИТУТ ХИМИИ И ХИМИКО-ФАРМАЦЕВТИЧЕСКИХ 			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11669"/>
            <a:ext cx="9144000" cy="646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758574" y="6051966"/>
            <a:ext cx="5837762" cy="577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endParaRPr lang="ru-RU" sz="1600" b="1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20486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  <a:p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2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8659" y="6272174"/>
            <a:ext cx="1224136" cy="4560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10800000" flipV="1">
            <a:off x="2411760" y="55172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6588224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194" name="AutoShape 2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fsd.multiurok.ru/html/2017/06/03/s_5932e28a42471/64136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331185"/>
            <a:ext cx="819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Область профессиональной деятельности: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FCD22-B09D-4B59-83BB-7BFEF7C636CF}"/>
              </a:ext>
            </a:extLst>
          </p:cNvPr>
          <p:cNvSpPr txBox="1"/>
          <p:nvPr/>
        </p:nvSpPr>
        <p:spPr>
          <a:xfrm>
            <a:off x="155575" y="2117990"/>
            <a:ext cx="88328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ar-AE" sz="2400" dirty="0"/>
              <a:t>•</a:t>
            </a:r>
            <a:r>
              <a:rPr lang="ru-RU" sz="2400" dirty="0"/>
              <a:t> методы, способы и средства получения веществ и материалов с помощью физических, физико-химических и химических процессов, производство на их основе изделий различного назначения;</a:t>
            </a:r>
          </a:p>
          <a:p>
            <a:endParaRPr lang="ru-RU" sz="2400" dirty="0"/>
          </a:p>
          <a:p>
            <a:r>
              <a:rPr lang="ar-AE" sz="2400" dirty="0"/>
              <a:t>• </a:t>
            </a:r>
            <a:r>
              <a:rPr lang="ru-RU" sz="2400" dirty="0"/>
              <a:t>создание, внедрение и эксплуатация производств основных неорганических веществ, строительных материалов, продуктов основного и тонкого органического синтеза, полимерных материалов, продуктов нефти, газа и твердого топлива, косметических средств и лекарственных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338739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-59841" y="58765"/>
            <a:ext cx="9144000" cy="14260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193179" y="6377693"/>
            <a:ext cx="4757642" cy="323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0672"/>
            <a:ext cx="93610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7" y="188876"/>
            <a:ext cx="1008112" cy="9361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956" y="6165304"/>
            <a:ext cx="1439044" cy="5361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0375" y="1796156"/>
            <a:ext cx="81491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Дисциплины обязательной части программы: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26822619"/>
              </p:ext>
            </p:extLst>
          </p:nvPr>
        </p:nvGraphicFramePr>
        <p:xfrm>
          <a:off x="709076" y="2535872"/>
          <a:ext cx="774035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445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0"/>
            <a:ext cx="9144000" cy="16552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31640" y="1484784"/>
            <a:ext cx="6755781" cy="69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80040"/>
            <a:ext cx="9144000" cy="777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970669" y="6256378"/>
            <a:ext cx="5477722" cy="40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16" y="541829"/>
            <a:ext cx="1032049" cy="919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17322"/>
            <a:ext cx="1032049" cy="9193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956" y="6165304"/>
            <a:ext cx="1439044" cy="5361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0374" y="1921897"/>
            <a:ext cx="8149187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Профессиональный модуль: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75" y="3078851"/>
            <a:ext cx="8795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Философские проблемы химии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Научно-исследовательский семинар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Основы перевода и аннотирования текста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Моделирование технологических процессов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Методы исследования растительных полимеров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Основы проектной деятельности и управление проектами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Процессы химической и биотехнологической переработки растительного сырья</a:t>
            </a:r>
          </a:p>
        </p:txBody>
      </p:sp>
    </p:spTree>
    <p:extLst>
      <p:ext uri="{BB962C8B-B14F-4D97-AF65-F5344CB8AC3E}">
        <p14:creationId xmlns:p14="http://schemas.microsoft.com/office/powerpoint/2010/main" val="260885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52049" cy="1772817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0"/>
            <a:ext cx="9144000" cy="16552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АЛТАЙСКИЙ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ГОСУДАРСТВЕННЫЙ </a:t>
            </a:r>
          </a:p>
          <a:p>
            <a:pPr marL="1073150"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УНИВЕРСИТЕТ  </a:t>
            </a:r>
          </a:p>
          <a:p>
            <a:pPr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4F81BD"/>
              </a:buClr>
              <a:buSzPct val="80000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ИНСТИТУТ ХИМИИ И ХИМИКО-ФАРМАЦЕВТИЧЕСКИХ ТЕХНОЛОГИЙ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31640" y="1484784"/>
            <a:ext cx="6755781" cy="69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80040"/>
            <a:ext cx="9144000" cy="777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970669" y="6286940"/>
            <a:ext cx="5477722" cy="40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ru-RU" sz="16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ВАШЕ БУДУЩЕЕ НАЧИНАЕТСЯ ЗДЕСЬ!</a:t>
            </a:r>
          </a:p>
        </p:txBody>
      </p:sp>
      <p:pic>
        <p:nvPicPr>
          <p:cNvPr id="19" name="Рисунок 18" descr="F:\ХФ_ПК_презентации\Logo_KhF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1829"/>
            <a:ext cx="936104" cy="91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https://academkin.ru/images/high_schools/logo/altayskiy_gosudarstvenniy_universitet_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http://mschool1.ucoz.ru/foto1/Foto3/ugu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78434"/>
            <a:ext cx="1043608" cy="9463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26000">
                <a:srgbClr val="99CCFF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" descr="http://abiturient.asu.ru/files/images/2019/03/hesht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956" y="6165304"/>
            <a:ext cx="1439044" cy="5361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0374" y="1921897"/>
            <a:ext cx="8149187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Профессиональный выборный модуль: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159" y="2492896"/>
            <a:ext cx="847230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Биоконверсия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растительного сырья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Технологии выделения низкомолекулярных компонентов растительного сырья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Технологии получения композиционных материалов из растительного сырья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Технологии химической переработки полимеров растительного сырья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Экологические проблемы химической и биотехнологической переработки растительного сырья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Химический и хроматографический контроль технологических процессов переработки растительного сырья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5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</TotalTime>
  <Words>593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Gabriola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Bazarnova</dc:creator>
  <cp:lastModifiedBy>Марина Чепрасова</cp:lastModifiedBy>
  <cp:revision>240</cp:revision>
  <dcterms:created xsi:type="dcterms:W3CDTF">2020-02-11T04:09:45Z</dcterms:created>
  <dcterms:modified xsi:type="dcterms:W3CDTF">2022-03-22T11:14:35Z</dcterms:modified>
</cp:coreProperties>
</file>