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75" d="100"/>
          <a:sy n="75" d="100"/>
        </p:scale>
        <p:origin x="90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E98E6-BB59-4611-BA5A-96CE5CEC2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046D60-0925-4C81-A1EE-58EA0B37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07DA9-695D-4CBC-B0A6-15D7653B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FED4-F879-42C4-93D0-5FBC42AE0BE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E755BC-FA3C-495A-8CDB-C2157CD0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A2F3C-B9F4-450F-8F1B-FB0A3C58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901-B700-4D11-8493-68C43D60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0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33C66-110A-4F40-A0E6-3C98B2BBA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256DB7-1580-4474-B596-29C699B60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12012-EEAB-409C-AD4F-7241E129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FED4-F879-42C4-93D0-5FBC42AE0BE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54DEB3-36B2-4D9E-9083-92930AD94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A4B11-7083-48D0-9F64-DC94BDCE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901-B700-4D11-8493-68C43D60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38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893E88-9188-4A09-B2D6-2B28298A2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DDCE59-90DB-4436-8FCE-89EAB572F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885F69-BB50-4806-B031-731F4708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FED4-F879-42C4-93D0-5FBC42AE0BE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FA547C-83A8-42B8-B726-479F0529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657443-D6E1-4646-9C78-115A7839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901-B700-4D11-8493-68C43D60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09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AE728-8B70-4017-87C3-AA830436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2E84B5-45BE-4B31-8F14-01A19D305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DCF9E8-0413-4108-AEA4-79C4DCC51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FED4-F879-42C4-93D0-5FBC42AE0BE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C8EE88-CF64-4FD0-80C2-E6A1AB70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10BBB8-4B17-459B-8B5F-D5D7DF9F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901-B700-4D11-8493-68C43D60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63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ECABD-098C-4D6B-AE74-312C1BC0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A989B-7B41-4F2D-AE94-47205F979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DF8AD-7D04-4F56-9638-8205E90D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FED4-F879-42C4-93D0-5FBC42AE0BE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0A9C24-3FB3-4CBB-BB10-91BDD4797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D1DD4C-F7CA-4F04-BE81-57975F310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901-B700-4D11-8493-68C43D60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8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078A2-1C48-431F-8566-A83186D8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F37710-8697-41B2-A969-3E17D70B2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03F5BF-CF3C-4D01-9C99-445F833B3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86F1F8-3C24-460A-9112-8A96BB22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FED4-F879-42C4-93D0-5FBC42AE0BE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344F26-4A55-42FB-9ACA-C28549C4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4695D4-6E7C-45FD-B76C-4F94C5CBB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901-B700-4D11-8493-68C43D60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4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5862B-B1EB-487C-AE4C-01842C0E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7F9ADD-B7D3-41D1-8CDB-329EA7F6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850E26-092E-4CA5-B198-C321AEB75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E5DB72-D3E1-4D55-BEBB-A90D0A7682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07BDE5-E970-4654-AF77-7775892BF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E39238-746D-4958-9FFF-461E9E04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FED4-F879-42C4-93D0-5FBC42AE0BE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C9BF32-E233-421D-98A7-5ABC8FBB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E7DC09-A169-4E08-AB25-66C497C7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901-B700-4D11-8493-68C43D60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1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8993F-37EB-4256-8996-DC1E219A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7A208DF-8825-4699-8E63-9612CEFC9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FED4-F879-42C4-93D0-5FBC42AE0BE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5ADCEF-873C-4D06-A2DE-3AC51EED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2ED5C5-7297-456D-A943-A7D0D20F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901-B700-4D11-8493-68C43D60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4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90E2A4-FB55-4384-93E0-54B64673E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FED4-F879-42C4-93D0-5FBC42AE0BE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D80DFE-C023-4F41-B528-A69ADBBB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B97DA2-E01C-4CA3-BAFA-82E3F911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901-B700-4D11-8493-68C43D60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2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6191B-DA09-4EE8-97DC-C766A20F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D3C74-8507-4E9D-89A1-B4FAEC303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EFEFF9-010F-4AF9-82FA-51B9F1F02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D8C71C-A5FB-47F9-9471-A26AFA4A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FED4-F879-42C4-93D0-5FBC42AE0BE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A06DF7-5E05-45CC-B83B-7710DBCC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100EA9-BBA9-4C8F-AF78-3D2607CD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901-B700-4D11-8493-68C43D60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1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A20D0-8DA0-437D-8664-2FD44039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C4EB07-29E2-4DD7-B238-C54308ED8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884630-5CCC-42E6-91DC-85E88AE99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98795-B1B2-4A7F-9473-F1EE529A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FED4-F879-42C4-93D0-5FBC42AE0BE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DC674D-BB23-4523-8B1A-FF2AE181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C6B1C7-D3EB-4E81-9B3E-DC79FE6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4901-B700-4D11-8493-68C43D60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4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DB01A-A814-4964-8753-2D16D0D5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CA921F-5B2A-47BD-B708-3A39C95DB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69C87-04D6-4C3F-90AB-0D88BCDC1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7FED4-F879-42C4-93D0-5FBC42AE0BE9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22FFD5-C023-4B4B-BDC1-06EAF7FE0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F4EDD-490E-4E15-A233-E566DE72C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C4901-B700-4D11-8493-68C43D60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5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ikushina@chem.asu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2B282E-88BE-4B5B-BC3D-736BAB7BD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5000"/>
                    </a14:imgEffect>
                    <a14:imgEffect>
                      <a14:brightnessContrast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3096"/>
            <a:ext cx="12192000" cy="24869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016BE-8EB3-41ED-97FF-703E2A6E8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005496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подготовки 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04.04.01 Химия 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Магистерская программа: «ФУНДАМЕНТАЛЬНАЯ И ПРИКЛАДНАЯ ХИМИЯ ВЕЩЕСТВ И МАТЕРИАЛОВ»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5B029C-EB8D-40CC-8D9A-AEFFFE13C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6" y="0"/>
            <a:ext cx="1869056" cy="20854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DE5B40-997C-40E3-8F8C-97F94B0AAB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805" y="51759"/>
            <a:ext cx="1869056" cy="18690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776778-2100-4B10-9093-6AA033C0D5FF}"/>
              </a:ext>
            </a:extLst>
          </p:cNvPr>
          <p:cNvSpPr txBox="1"/>
          <p:nvPr/>
        </p:nvSpPr>
        <p:spPr>
          <a:xfrm>
            <a:off x="2344715" y="94423"/>
            <a:ext cx="7502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Алтайский государственный университет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Институт химии и химико-фармацевтических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397943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016BE-8EB3-41ED-97FF-703E2A6E8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1678" y="1585850"/>
            <a:ext cx="9144000" cy="161013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подготовки 04.04.01 Химия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Магистерская программа: «ФУНДАМЕНТАЛЬНАЯ И ПРИКЛАДНАЯ ХИМИЯ ВЕЩЕСТВ И МАТЕРИАЛОВ»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5B029C-EB8D-40CC-8D9A-AEFFFE13C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6" y="0"/>
            <a:ext cx="1229297" cy="1371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DE5B40-997C-40E3-8F8C-97F94B0AA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77" y="51759"/>
            <a:ext cx="1237183" cy="12371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776778-2100-4B10-9093-6AA033C0D5FF}"/>
              </a:ext>
            </a:extLst>
          </p:cNvPr>
          <p:cNvSpPr txBox="1"/>
          <p:nvPr/>
        </p:nvSpPr>
        <p:spPr>
          <a:xfrm>
            <a:off x="2344716" y="382657"/>
            <a:ext cx="7502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Алтайский государственный университет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Институт химии и химико-фармацевтических технологий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C54A73B-E917-440A-9794-3A17A9103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527523"/>
              </p:ext>
            </p:extLst>
          </p:nvPr>
        </p:nvGraphicFramePr>
        <p:xfrm>
          <a:off x="680278" y="3195989"/>
          <a:ext cx="11226800" cy="12801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23165">
                  <a:extLst>
                    <a:ext uri="{9D8B030D-6E8A-4147-A177-3AD203B41FA5}">
                      <a16:colId xmlns:a16="http://schemas.microsoft.com/office/drawing/2014/main" val="2033899701"/>
                    </a:ext>
                  </a:extLst>
                </a:gridCol>
                <a:gridCol w="1868557">
                  <a:extLst>
                    <a:ext uri="{9D8B030D-6E8A-4147-A177-3AD203B41FA5}">
                      <a16:colId xmlns:a16="http://schemas.microsoft.com/office/drawing/2014/main" val="3265253234"/>
                    </a:ext>
                  </a:extLst>
                </a:gridCol>
                <a:gridCol w="2226365">
                  <a:extLst>
                    <a:ext uri="{9D8B030D-6E8A-4147-A177-3AD203B41FA5}">
                      <a16:colId xmlns:a16="http://schemas.microsoft.com/office/drawing/2014/main" val="3808775324"/>
                    </a:ext>
                  </a:extLst>
                </a:gridCol>
                <a:gridCol w="5108713">
                  <a:extLst>
                    <a:ext uri="{9D8B030D-6E8A-4147-A177-3AD203B41FA5}">
                      <a16:colId xmlns:a16="http://schemas.microsoft.com/office/drawing/2014/main" val="345651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Бюджетный мест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Целевых мест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Платный мест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Экзамен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64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Междисциплинарный экзамен по направлению «Химия» (письменно)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265149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6F3BAB-E7A1-4E49-9F0F-D12612A4257E}"/>
              </a:ext>
            </a:extLst>
          </p:cNvPr>
          <p:cNvSpPr/>
          <p:nvPr/>
        </p:nvSpPr>
        <p:spPr>
          <a:xfrm>
            <a:off x="1795419" y="4874160"/>
            <a:ext cx="99893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Чему научат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Выпускник программы владеют современными методами синтеза и исследования веществ и материалов различного назначения, способного участвовать в исследованиях различных химических процессов, ведут самостоятельную профессиональную деятельность в научно-исследовательских и научно-производственных учреждениях, в качестве преподавателя химического и технологического профилей.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468075-7915-4C02-A090-FA247C854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" y="4628087"/>
            <a:ext cx="1692557" cy="21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6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27EED-CE5E-49A1-A50C-D463C87E6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13" y="402499"/>
            <a:ext cx="11217965" cy="6287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 для разработки образовательной программы: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5FDF7-075E-442E-B95A-2322D0A2A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21" y="1170987"/>
            <a:ext cx="11774557" cy="5419208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Федеральный закон РФ от 29.12.2012 г. № 273-ФЗ «Об образовании в Российской Федерации» (с изм. и доп., вступ. в силу с 01.09.2020);</a:t>
            </a:r>
            <a:endParaRPr lang="ru-RU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45720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государственный образовательный стандарт по направлению подготовки (специальности) 04.04.01 Химия и уровню высшего образования бакалавриат, утвержденный приказом Минобрнауки России от 13 июля 2017 года № 655 (далее – ФГОС ВО);</a:t>
            </a:r>
          </a:p>
          <a:p>
            <a:pPr marL="0" lvl="0" indent="45720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 «Специалист по научно-исследовательским и опытно-конструкторским разработкам», утвержденный приказом Министерства труда и социальной защиты Российской Федерации от 4 марта 2014 г. № 121н (зарегистрирован Министерством юстиции Российской Федерации 21 марта 2014 г., регистрационный № 31692);</a:t>
            </a:r>
          </a:p>
          <a:p>
            <a:pPr marL="0" lvl="0" indent="45720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 40.010 «Специалист по техническому контролю качества продукции», утвержденный приказом Министерства труда и социальной защиты Российской Федерации от 21 марта 2017 г. № 292н; </a:t>
            </a:r>
          </a:p>
          <a:p>
            <a:pPr marL="0" lvl="0" indent="45720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 01.003 «Педагог дополнительного образования детей и взрослых», утвержденный приказом Министерства труда и социальной защиты Российской Федерации от 5 мая 2018 года N 298н</a:t>
            </a:r>
          </a:p>
          <a:p>
            <a:pPr marL="0" lvl="0" indent="45720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Устав ФГБОУ ВО «Алтайский государственный университет»;</a:t>
            </a:r>
          </a:p>
          <a:p>
            <a:pPr marL="0" lvl="0" indent="45720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Локальные нормативные акты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АлтГУ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 организации учебного процесса.</a:t>
            </a:r>
          </a:p>
          <a:p>
            <a:pPr marL="0" indent="45720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2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016BE-8EB3-41ED-97FF-703E2A6E8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143" y="-84302"/>
            <a:ext cx="9144000" cy="161013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подготовки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04.04.01 Химия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Магистерская программа: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«ФУНДАМЕНТАЛЬНАЯ И ПРИКЛАДНАЯ ХИМИЯ ВЕЩЕСТВ И МАТЕРИАЛОВ»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5B029C-EB8D-40CC-8D9A-AEFFFE13C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6" y="0"/>
            <a:ext cx="1229297" cy="1371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B51CB6-38BF-472D-A263-7516DF599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8" t="57971" r="18791"/>
          <a:stretch/>
        </p:blipFill>
        <p:spPr>
          <a:xfrm>
            <a:off x="11264745" y="166098"/>
            <a:ext cx="872398" cy="1445688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31ECE971-A95C-4366-B3E2-11D7C7147CE0}"/>
              </a:ext>
            </a:extLst>
          </p:cNvPr>
          <p:cNvSpPr txBox="1">
            <a:spLocks/>
          </p:cNvSpPr>
          <p:nvPr/>
        </p:nvSpPr>
        <p:spPr>
          <a:xfrm>
            <a:off x="267707" y="1616840"/>
            <a:ext cx="9974857" cy="5092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область профессиональной деятельности магистров по специальности «Химия», помимо педагогической, производственно-технологической и научно-исследовательской работы входит работа организационно-управленческая. </a:t>
            </a:r>
          </a:p>
          <a:p>
            <a:pPr indent="45720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Магистранты углубленно изучают основные предметы учебного курса бакалавриата, в частности: </a:t>
            </a:r>
          </a:p>
          <a:p>
            <a:pPr algn="just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органическую и неорганическую химию, коллоидную, аналитическую и физическую химию, простые молекулы, химические элементы, сложные соединения, выделенные из природных объектов или созданные путем промышленного или лабораторного синтеза, химические эксперименты и реакции, основы химического производства и др.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2900409-078D-4694-932B-B26F13F401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8" r="69899" b="57150"/>
          <a:stretch/>
        </p:blipFill>
        <p:spPr>
          <a:xfrm>
            <a:off x="10526910" y="1762733"/>
            <a:ext cx="1528817" cy="10417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BF99CC-F849-4161-90BB-FADEC98F86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5024" r="33244" b="59323"/>
          <a:stretch/>
        </p:blipFill>
        <p:spPr>
          <a:xfrm>
            <a:off x="10576867" y="3316975"/>
            <a:ext cx="1484192" cy="12252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887D524-EF65-40E8-8283-CCA3A8836E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3" t="6208" b="57150"/>
          <a:stretch/>
        </p:blipFill>
        <p:spPr>
          <a:xfrm>
            <a:off x="10621385" y="5233424"/>
            <a:ext cx="1302908" cy="12932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7740FB6-D5A3-4AFF-90E6-D28AE636D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22" t="76207" r="101391" b="-24757"/>
          <a:stretch/>
        </p:blipFill>
        <p:spPr>
          <a:xfrm>
            <a:off x="6715653" y="4589443"/>
            <a:ext cx="2974234" cy="297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5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016BE-8EB3-41ED-97FF-703E2A6E8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143" y="-84302"/>
            <a:ext cx="9144000" cy="161013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подготовки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04.04.01 Химия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Магистерская программа: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«ФУНДАМЕНТАЛЬНАЯ И ПРИКЛАДНАЯ ХИМИЯ ВЕЩЕСТВ И МАТЕРИАЛОВ»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5B029C-EB8D-40CC-8D9A-AEFFFE13C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6" y="0"/>
            <a:ext cx="1229297" cy="1371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DE5B40-997C-40E3-8F8C-97F94B0AA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677" y="51759"/>
            <a:ext cx="1237183" cy="12371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7740FB6-D5A3-4AFF-90E6-D28AE636D2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22" t="76207" r="101391" b="-24757"/>
          <a:stretch/>
        </p:blipFill>
        <p:spPr>
          <a:xfrm>
            <a:off x="6715653" y="4589443"/>
            <a:ext cx="2974234" cy="2974235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C89FC85-269B-42F3-8826-123A73A2D7FA}"/>
              </a:ext>
            </a:extLst>
          </p:cNvPr>
          <p:cNvSpPr txBox="1">
            <a:spLocks/>
          </p:cNvSpPr>
          <p:nvPr/>
        </p:nvSpPr>
        <p:spPr>
          <a:xfrm>
            <a:off x="-397878" y="1340881"/>
            <a:ext cx="5973730" cy="124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Кем работать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3939B26C-7F0F-4877-B357-12D2DE624F01}"/>
              </a:ext>
            </a:extLst>
          </p:cNvPr>
          <p:cNvSpPr txBox="1">
            <a:spLocks/>
          </p:cNvSpPr>
          <p:nvPr/>
        </p:nvSpPr>
        <p:spPr>
          <a:xfrm>
            <a:off x="157213" y="2249200"/>
            <a:ext cx="11877573" cy="46804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spcAft>
                <a:spcPts val="6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Выпускники магистратуры по специальности «Химия» могут трудоустроиться на такие вакансии, как химик-аналитик, химик, химик-эколог, химик-технолог, эксперт-химик, преподаватель.</a:t>
            </a:r>
          </a:p>
          <a:p>
            <a:pPr indent="457200" algn="just">
              <a:spcAft>
                <a:spcPts val="6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Первым местом работы могут стать: санитарно-промышленные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экоаналитические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лаборатории, производственные предприятия, образовательные учреждения, таможенные службы, сертификационные центры, заводы и различные компании санитарного, фармацевтического, газодобывающего, экологического, металлургического, лакокрасочного и нефтяного профиля. </a:t>
            </a:r>
          </a:p>
          <a:p>
            <a:pPr indent="457200" algn="just">
              <a:spcAft>
                <a:spcPts val="6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Кроме этого, многие магистры выбирают научную стезю и продолжают учебу в аспирантуре или трудоустраиваются в научно-исследовательские учреждения, лаборатории научных центров (как государственной, так и негосударственной формы собственности).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CAD2CA-EC14-4EC7-A5EA-A1DCFEF74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0" y="1459509"/>
            <a:ext cx="5524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3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016BE-8EB3-41ED-97FF-703E2A6E8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639" y="-466785"/>
            <a:ext cx="9144000" cy="23876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подготовки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04.04.01 Химия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Магистерская программа: «ФУНДАМЕНТАЛЬНАЯ И ПРИКЛАДНАЯ ХИМИЯ ВЕЩЕСТВ И МАТЕРИАЛОВ»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5B029C-EB8D-40CC-8D9A-AEFFFE13C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6" y="0"/>
            <a:ext cx="1869056" cy="20854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DE5B40-997C-40E3-8F8C-97F94B0AA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805" y="51759"/>
            <a:ext cx="1869056" cy="1869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4055E6-5BDE-4FB6-939C-439F73E61134}"/>
              </a:ext>
            </a:extLst>
          </p:cNvPr>
          <p:cNvSpPr txBox="1"/>
          <p:nvPr/>
        </p:nvSpPr>
        <p:spPr>
          <a:xfrm>
            <a:off x="274161" y="2552203"/>
            <a:ext cx="1195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Ждем всех желающих по адресу: г. Барнаул,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пр-кт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Красноармейский 90, ауд. 001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11DE78-4933-4133-9FB0-ED383FDAE25E}"/>
              </a:ext>
            </a:extLst>
          </p:cNvPr>
          <p:cNvSpPr/>
          <p:nvPr/>
        </p:nvSpPr>
        <p:spPr>
          <a:xfrm>
            <a:off x="444500" y="3961537"/>
            <a:ext cx="112141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600"/>
              </a:spcBef>
            </a:pP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И.о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директора института химии и химико-фармацевтических технологий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АлтГУ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Микушина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Ирина Владимировна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е-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mikushina@chem.asu.ru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spcBef>
                <a:spcPts val="600"/>
              </a:spcBef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программы «Фундаментальная и прикладная химия веществ и материалов»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Минакова Анастасия Александровна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minakova_a@mail.asu.ru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457200" algn="just">
              <a:spcBef>
                <a:spcPts val="600"/>
              </a:spcBef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Ответственный секретарь приемной комиссии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ИХиХФТ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Терентьева Юлия Владимировна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тел. 8-913-271-46-6</a:t>
            </a:r>
          </a:p>
        </p:txBody>
      </p:sp>
    </p:spTree>
    <p:extLst>
      <p:ext uri="{BB962C8B-B14F-4D97-AF65-F5344CB8AC3E}">
        <p14:creationId xmlns:p14="http://schemas.microsoft.com/office/powerpoint/2010/main" val="3574822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617</Words>
  <Application>Microsoft Office PowerPoint</Application>
  <PresentationFormat>Широкоэкранный</PresentationFormat>
  <Paragraphs>38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Направление подготовки  04.04.01 Химия  Магистерская программа: «ФУНДАМЕНТАЛЬНАЯ И ПРИКЛАДНАЯ ХИМИЯ ВЕЩЕСТВ И МАТЕРИАЛОВ» </vt:lpstr>
      <vt:lpstr>Направление подготовки 04.04.01 Химия  Магистерская программа: «ФУНДАМЕНТАЛЬНАЯ И ПРИКЛАДНАЯ ХИМИЯ ВЕЩЕСТВ И МАТЕРИАЛОВ» </vt:lpstr>
      <vt:lpstr>Нормативно-правовая база для разработки образовательной программы: </vt:lpstr>
      <vt:lpstr>Направление подготовки 04.04.01 Химия  Магистерская программа: «ФУНДАМЕНТАЛЬНАЯ И ПРИКЛАДНАЯ ХИМИЯ ВЕЩЕСТВ И МАТЕРИАЛОВ» </vt:lpstr>
      <vt:lpstr>Направление подготовки 04.04.01 Химия  Магистерская программа: «ФУНДАМЕНТАЛЬНАЯ И ПРИКЛАДНАЯ ХИМИЯ ВЕЩЕСТВ И МАТЕРИАЛОВ» </vt:lpstr>
      <vt:lpstr>Направление подготовки  04.04.01 Химия  Магистерская программа: «ФУНДАМЕНТАЛЬНАЯ И ПРИКЛАДНАЯ ХИМИЯ ВЕЩЕСТВ И МАТЕРИАЛОВ»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Направление подготовки 04.04.01 Химия  Профиль «ФУНДАМЕНТАЛЬНАЯ И ПРИКЛАДНАЯ ХИМИЯ ВЕЩЕСТВ И МАТЕРИАЛОВ»</dc:title>
  <dc:creator>Минакова Анастасия Александровна</dc:creator>
  <cp:lastModifiedBy>Минакова Анастасия Александровна</cp:lastModifiedBy>
  <cp:revision>9</cp:revision>
  <dcterms:created xsi:type="dcterms:W3CDTF">2022-06-27T09:09:21Z</dcterms:created>
  <dcterms:modified xsi:type="dcterms:W3CDTF">2022-06-28T04:29:47Z</dcterms:modified>
</cp:coreProperties>
</file>